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305" r:id="rId5"/>
    <p:sldId id="296" r:id="rId6"/>
    <p:sldId id="321" r:id="rId7"/>
    <p:sldId id="306" r:id="rId8"/>
    <p:sldId id="259" r:id="rId9"/>
    <p:sldId id="317" r:id="rId10"/>
    <p:sldId id="318" r:id="rId11"/>
    <p:sldId id="319" r:id="rId12"/>
    <p:sldId id="322" r:id="rId13"/>
    <p:sldId id="315" r:id="rId14"/>
    <p:sldId id="294" r:id="rId15"/>
    <p:sldId id="310"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398930-9AB3-450F-AE1C-41050C60D9A9}">
          <p14:sldIdLst>
            <p14:sldId id="305"/>
            <p14:sldId id="296"/>
            <p14:sldId id="321"/>
            <p14:sldId id="306"/>
            <p14:sldId id="259"/>
          </p14:sldIdLst>
        </p14:section>
        <p14:section name="Untitled Section" id="{4FBDA637-FA5B-409D-A8D9-246F1E75948D}">
          <p14:sldIdLst>
            <p14:sldId id="317"/>
            <p14:sldId id="318"/>
            <p14:sldId id="319"/>
            <p14:sldId id="322"/>
            <p14:sldId id="315"/>
            <p14:sldId id="294"/>
            <p14:sldId id="310"/>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82" autoAdjust="0"/>
    <p:restoredTop sz="94879" autoAdjust="0"/>
  </p:normalViewPr>
  <p:slideViewPr>
    <p:cSldViewPr snapToGrid="0">
      <p:cViewPr varScale="1">
        <p:scale>
          <a:sx n="53" d="100"/>
          <a:sy n="53" d="100"/>
        </p:scale>
        <p:origin x="948"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DF1ABFB3-B399-406F-91BD-DCDF9A38526B}">
      <dgm:prSet phldrT="[Tex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Painting of cars, signage &amp; exhibit preparation</a:t>
          </a:r>
        </a:p>
      </dgm:t>
    </dgm:pt>
    <dgm:pt modelId="{78CB0E27-958C-4066-A189-8B36505E8204}" type="parTrans" cxnId="{15319551-A9EA-462E-845B-E5251E84291F}">
      <dgm:prSet/>
      <dgm:spPr/>
      <dgm:t>
        <a:bodyPr/>
        <a:lstStyle/>
        <a:p>
          <a:endParaRPr lang="en-US"/>
        </a:p>
      </dgm:t>
    </dgm:pt>
    <dgm:pt modelId="{70E4A1D3-514E-4327-991D-5CC9C6B41885}" type="sibTrans" cxnId="{15319551-A9EA-462E-845B-E5251E84291F}">
      <dgm:prSet/>
      <dgm:spPr/>
      <dgm:t>
        <a:bodyPr/>
        <a:lstStyle/>
        <a:p>
          <a:endParaRPr lang="en-US"/>
        </a:p>
      </dgm:t>
    </dgm:pt>
    <dgm:pt modelId="{58FF46FB-368D-4E9C-A650-0513B8879DA8}">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Oct 2021</a:t>
          </a:r>
        </a:p>
      </dgm:t>
    </dgm:pt>
    <dgm:pt modelId="{11DFA284-5E99-474D-BF05-364A45269DC7}" type="parTrans" cxnId="{C5645B39-CB65-4A0A-B369-E455C3B827C3}">
      <dgm:prSet/>
      <dgm:spPr/>
      <dgm:t>
        <a:bodyPr/>
        <a:lstStyle/>
        <a:p>
          <a:endParaRPr lang="en-US"/>
        </a:p>
      </dgm:t>
    </dgm:pt>
    <dgm:pt modelId="{CFA40740-0682-470C-AD5A-CFF53CD12BD2}" type="sibTrans" cxnId="{C5645B39-CB65-4A0A-B369-E455C3B827C3}">
      <dgm:prSet/>
      <dgm:spPr/>
      <dgm:t>
        <a:bodyPr/>
        <a:lstStyle/>
        <a:p>
          <a:endParaRPr lang="en-US"/>
        </a:p>
      </dgm:t>
    </dgm:pt>
    <dgm:pt modelId="{9A875394-CA1E-4432-AEEB-9054FCFF5E0E}">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Locomotive donated by Al Side</a:t>
          </a:r>
        </a:p>
      </dgm:t>
    </dgm:pt>
    <dgm:pt modelId="{FCC92BDD-6EA3-421D-9DA8-7D3A12D003B6}" type="parTrans" cxnId="{B659504B-18E4-4D89-A17C-34ABB280AE52}">
      <dgm:prSet/>
      <dgm:spPr/>
      <dgm:t>
        <a:bodyPr/>
        <a:lstStyle/>
        <a:p>
          <a:endParaRPr lang="en-US"/>
        </a:p>
      </dgm:t>
    </dgm:pt>
    <dgm:pt modelId="{0314452B-82A0-42F4-9551-DF00CFFC3580}" type="sibTrans" cxnId="{B659504B-18E4-4D89-A17C-34ABB280AE52}">
      <dgm:prSet/>
      <dgm:spPr/>
      <dgm:t>
        <a:bodyPr/>
        <a:lstStyle/>
        <a:p>
          <a:endParaRPr lang="en-US"/>
        </a:p>
      </dgm:t>
    </dgm:pt>
    <dgm:pt modelId="{D05E1923-5021-40F7-B4EF-E582E23A699D}">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Oct 2023</a:t>
          </a:r>
        </a:p>
      </dgm:t>
    </dgm:pt>
    <dgm:pt modelId="{FD6C5CD2-9CED-4BE6-89CD-A5A5CCE63B3E}" type="parTrans" cxnId="{72C4D6D9-419A-42C1-A76D-84599F65BB08}">
      <dgm:prSet/>
      <dgm:spPr/>
      <dgm:t>
        <a:bodyPr/>
        <a:lstStyle/>
        <a:p>
          <a:endParaRPr lang="en-US"/>
        </a:p>
      </dgm:t>
    </dgm:pt>
    <dgm:pt modelId="{F020958C-EF86-4274-85F9-318F2792F7B6}" type="sibTrans" cxnId="{72C4D6D9-419A-42C1-A76D-84599F65BB08}">
      <dgm:prSet/>
      <dgm:spPr/>
      <dgm:t>
        <a:bodyPr/>
        <a:lstStyle/>
        <a:p>
          <a:endParaRPr lang="en-US"/>
        </a:p>
      </dgm:t>
    </dgm:pt>
    <dgm:pt modelId="{579089A8-5362-4BA4-9163-D19228C1808F}">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Siderail Extension completed</a:t>
          </a:r>
        </a:p>
      </dgm:t>
    </dgm:pt>
    <dgm:pt modelId="{FB2DEB6E-B29F-4E51-960A-23ECC62EBF38}" type="parTrans" cxnId="{4876CF51-F110-4E25-8FD4-08D25B4B0AB8}">
      <dgm:prSet/>
      <dgm:spPr/>
      <dgm:t>
        <a:bodyPr/>
        <a:lstStyle/>
        <a:p>
          <a:endParaRPr lang="en-US"/>
        </a:p>
      </dgm:t>
    </dgm:pt>
    <dgm:pt modelId="{1C5328B1-AC18-4CF7-A034-BB0592F4A2A1}" type="sibTrans" cxnId="{4876CF51-F110-4E25-8FD4-08D25B4B0AB8}">
      <dgm:prSet/>
      <dgm:spPr/>
      <dgm:t>
        <a:bodyPr/>
        <a:lstStyle/>
        <a:p>
          <a:endParaRPr lang="en-US"/>
        </a:p>
      </dgm:t>
    </dgm:pt>
    <dgm:pt modelId="{FA8F44BD-C8C7-462C-9756-1EC498E86842}">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 Oct 2023</a:t>
          </a:r>
        </a:p>
      </dgm:t>
    </dgm:pt>
    <dgm:pt modelId="{F47063EE-4B58-4EDE-A4F2-A4BD81B82F21}" type="parTrans" cxnId="{0D51BD2E-4619-469B-B233-EBAC3D4D0BA6}">
      <dgm:prSet/>
      <dgm:spPr/>
      <dgm:t>
        <a:bodyPr/>
        <a:lstStyle/>
        <a:p>
          <a:endParaRPr lang="en-US"/>
        </a:p>
      </dgm:t>
    </dgm:pt>
    <dgm:pt modelId="{8C8A9736-03DA-4B1C-A590-10B4AD89452B}" type="sibTrans" cxnId="{0D51BD2E-4619-469B-B233-EBAC3D4D0BA6}">
      <dgm:prSet/>
      <dgm:spPr/>
      <dgm:t>
        <a:bodyPr/>
        <a:lstStyle/>
        <a:p>
          <a:endParaRPr lang="en-US"/>
        </a:p>
      </dgm:t>
    </dgm:pt>
    <dgm:pt modelId="{EFEB4D61-3A9C-4140-977F-3C3F5C9EE9D1}">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Terms of Agreement reached for purchase of diner</a:t>
          </a:r>
        </a:p>
      </dgm:t>
    </dgm:pt>
    <dgm:pt modelId="{57D352E4-0431-4F68-B8F1-61BFA34799AA}" type="parTrans" cxnId="{1B32EF2C-9DB5-4504-A9DA-B4956CC00208}">
      <dgm:prSet/>
      <dgm:spPr/>
      <dgm:t>
        <a:bodyPr/>
        <a:lstStyle/>
        <a:p>
          <a:endParaRPr lang="en-US"/>
        </a:p>
      </dgm:t>
    </dgm:pt>
    <dgm:pt modelId="{0ECC32B6-1E7C-4AA4-9DBF-D69B7C5E64A9}" type="sibTrans" cxnId="{1B32EF2C-9DB5-4504-A9DA-B4956CC00208}">
      <dgm:prSet/>
      <dgm:spPr/>
      <dgm:t>
        <a:bodyPr/>
        <a:lstStyle/>
        <a:p>
          <a:endParaRPr lang="en-US"/>
        </a:p>
      </dgm:t>
    </dgm:pt>
    <dgm:pt modelId="{8BAB5E6F-A65E-41DB-A296-0818B0E49F7C}">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Apr/May 2024</a:t>
          </a:r>
        </a:p>
      </dgm:t>
    </dgm:pt>
    <dgm:pt modelId="{886842C6-3EFC-4BE7-B417-415595758830}" type="parTrans" cxnId="{66B49C6C-FAFD-47B4-BF22-05A295C23D4E}">
      <dgm:prSet/>
      <dgm:spPr/>
      <dgm:t>
        <a:bodyPr/>
        <a:lstStyle/>
        <a:p>
          <a:endParaRPr lang="en-US"/>
        </a:p>
      </dgm:t>
    </dgm:pt>
    <dgm:pt modelId="{B407F4C3-8FC9-4E91-A0EC-6B33713CC9A5}" type="sibTrans" cxnId="{66B49C6C-FAFD-47B4-BF22-05A295C23D4E}">
      <dgm:prSet/>
      <dgm:spPr/>
      <dgm:t>
        <a:bodyPr/>
        <a:lstStyle/>
        <a:p>
          <a:endParaRPr lang="en-US"/>
        </a:p>
      </dgm:t>
    </dgm:pt>
    <dgm:pt modelId="{332BC85C-1CF3-4F8F-ACB7-5B6D53744AE1}">
      <dgm:prSet phldr="0" custT="1"/>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Transport of diner to Sexsmith &amp; shuffling cars onto the siderail</a:t>
          </a:r>
        </a:p>
      </dgm:t>
    </dgm:pt>
    <dgm:pt modelId="{99F218FD-90FE-450E-A368-B3E3677E74E8}" type="parTrans" cxnId="{2617C475-F537-46A6-ADE1-4EB764853601}">
      <dgm:prSet/>
      <dgm:spPr/>
      <dgm:t>
        <a:bodyPr/>
        <a:lstStyle/>
        <a:p>
          <a:endParaRPr lang="en-US"/>
        </a:p>
      </dgm:t>
    </dgm:pt>
    <dgm:pt modelId="{8D1CC686-B05C-4470-A959-236CC9C8BB70}" type="sibTrans" cxnId="{2617C475-F537-46A6-ADE1-4EB764853601}">
      <dgm:prSet/>
      <dgm:spPr/>
      <dgm:t>
        <a:bodyPr/>
        <a:lstStyle/>
        <a:p>
          <a:endParaRPr lang="en-US"/>
        </a:p>
      </dgm:t>
    </dgm:pt>
    <dgm:pt modelId="{8B9AF88A-E1F7-4D3A-905F-87228D6A8655}">
      <dgm:prSet phldr="0"/>
      <dgm:spPr/>
      <dgm:t>
        <a:bodyPr/>
        <a:lstStyle/>
        <a:p>
          <a:pPr>
            <a:defRPr b="1"/>
          </a:pPr>
          <a:r>
            <a:rPr lang="en-US" b="0" dirty="0">
              <a:solidFill>
                <a:schemeClr val="accent3"/>
              </a:solidFill>
              <a:latin typeface="Baskerville Old Face" panose="02020602080505020303" pitchFamily="18" charset="77"/>
              <a:ea typeface="Baskerville" panose="02020502070401020303" pitchFamily="18" charset="0"/>
            </a:rPr>
            <a:t>June 2025</a:t>
          </a:r>
        </a:p>
      </dgm:t>
    </dgm:pt>
    <dgm:pt modelId="{933A8FED-7B84-4ED0-B6AA-2EE26A89B8EA}" type="parTrans" cxnId="{E1474FF3-8E3C-4B30-985C-CE88BA0FE324}">
      <dgm:prSet/>
      <dgm:spPr/>
      <dgm:t>
        <a:bodyPr/>
        <a:lstStyle/>
        <a:p>
          <a:endParaRPr lang="en-US"/>
        </a:p>
      </dgm:t>
    </dgm:pt>
    <dgm:pt modelId="{F11DD6EC-352C-4A0E-84AA-FEBE2F06BCF9}" type="sibTrans" cxnId="{E1474FF3-8E3C-4B30-985C-CE88BA0FE324}">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6" custLinFactNeighborY="0"/>
      <dgm:spPr>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5"/>
      <dgm:spPr>
        <a:solidFill>
          <a:schemeClr val="accent1"/>
        </a:solidFill>
        <a:ln>
          <a:solidFill>
            <a:srgbClr val="4F5945"/>
          </a:solidFill>
        </a:ln>
      </dgm:spPr>
    </dgm:pt>
    <dgm:pt modelId="{5B7FC7CF-F58D-48D5-8BCC-38D6EE87890B}" type="pres">
      <dgm:prSet presAssocID="{58FF46FB-368D-4E9C-A650-0513B8879DA8}" presName="Ellipse" presStyleLbl="fgAcc1" presStyleIdx="1" presStyleCnt="6"/>
      <dgm:spPr>
        <a:solidFill>
          <a:schemeClr val="tx2">
            <a:alpha val="9000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0">
        <dgm:presLayoutVars>
          <dgm:bulletEnabled val="1"/>
        </dgm:presLayoutVars>
      </dgm:prSet>
      <dgm:spPr/>
    </dgm:pt>
    <dgm:pt modelId="{8E3FB235-DF38-476B-9A0E-B1E583D50944}" type="pres">
      <dgm:prSet presAssocID="{58FF46FB-368D-4E9C-A650-0513B8879DA8}" presName="L1TextContainer" presStyleLbl="revTx" presStyleIdx="1" presStyleCnt="10">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5"/>
      <dgm:spPr>
        <a:noFill/>
        <a:ln w="12700" cap="flat" cmpd="sng" algn="ctr">
          <a:solidFill>
            <a:schemeClr val="accent1"/>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5"/>
      <dgm:spPr/>
    </dgm:pt>
    <dgm:pt modelId="{B1A1A837-F261-404B-A808-B2F4154CE8A2}" type="pres">
      <dgm:prSet presAssocID="{D05E1923-5021-40F7-B4EF-E582E23A699D}" presName="Ellipse" presStyleLbl="fgAcc1" presStyleIdx="2" presStyleCnt="6"/>
      <dgm:spPr>
        <a:solidFill>
          <a:schemeClr val="tx2">
            <a:alpha val="9000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0">
        <dgm:presLayoutVars>
          <dgm:bulletEnabled val="1"/>
        </dgm:presLayoutVars>
      </dgm:prSet>
      <dgm:spPr/>
    </dgm:pt>
    <dgm:pt modelId="{223C5207-4FA2-4A6C-8F43-20BD55767C99}" type="pres">
      <dgm:prSet presAssocID="{D05E1923-5021-40F7-B4EF-E582E23A699D}" presName="L1TextContainer" presStyleLbl="revTx" presStyleIdx="3" presStyleCnt="10">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5"/>
      <dgm:spPr>
        <a:solidFill>
          <a:schemeClr val="accent1"/>
        </a:solidFill>
        <a:ln>
          <a:solidFill>
            <a:schemeClr val="accent1"/>
          </a:solidFill>
        </a:ln>
      </dgm:spPr>
    </dgm:pt>
    <dgm:pt modelId="{5D519322-C1DD-47AE-92C0-13575134BC76}" type="pres">
      <dgm:prSet presAssocID="{FA8F44BD-C8C7-462C-9756-1EC498E86842}" presName="Ellipse" presStyleLbl="fgAcc1" presStyleIdx="3" presStyleCnt="6"/>
      <dgm:spPr>
        <a:solidFill>
          <a:srgbClr val="CCD8D6">
            <a:alpha val="90000"/>
          </a:srgb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0">
        <dgm:presLayoutVars>
          <dgm:bulletEnabled val="1"/>
        </dgm:presLayoutVars>
      </dgm:prSet>
      <dgm:spPr/>
    </dgm:pt>
    <dgm:pt modelId="{2D6C7916-1130-46A8-833B-A6278CBD2192}" type="pres">
      <dgm:prSet presAssocID="{FA8F44BD-C8C7-462C-9756-1EC498E86842}" presName="L1TextContainer" presStyleLbl="revTx" presStyleIdx="5" presStyleCnt="10">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5"/>
      <dgm:spPr>
        <a:noFill/>
        <a:ln w="12700" cap="flat" cmpd="sng" algn="ctr">
          <a:solidFill>
            <a:schemeClr val="accent1"/>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5"/>
      <dgm:spPr/>
    </dgm:pt>
    <dgm:pt modelId="{515AAB83-BD07-4B9E-9A3B-858C0B126F9C}" type="pres">
      <dgm:prSet presAssocID="{8BAB5E6F-A65E-41DB-A296-0818B0E49F7C}" presName="Ellipse" presStyleLbl="fgAcc1" presStyleIdx="4" presStyleCnt="6"/>
      <dgm:spPr>
        <a:solidFill>
          <a:schemeClr val="tx2">
            <a:alpha val="9000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0">
        <dgm:presLayoutVars>
          <dgm:bulletEnabled val="1"/>
        </dgm:presLayoutVars>
      </dgm:prSet>
      <dgm:spPr/>
    </dgm:pt>
    <dgm:pt modelId="{7C1E6B4A-59F7-4018-A403-E1CCAEE78BA1}" type="pres">
      <dgm:prSet presAssocID="{8BAB5E6F-A65E-41DB-A296-0818B0E49F7C}" presName="L1TextContainer" presStyleLbl="revTx" presStyleIdx="7" presStyleCnt="10">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5"/>
      <dgm:spPr>
        <a:solidFill>
          <a:schemeClr val="accent1"/>
        </a:solidFill>
        <a:ln>
          <a:solidFill>
            <a:schemeClr val="accent1"/>
          </a:solidFill>
        </a:ln>
      </dgm:spPr>
    </dgm:pt>
    <dgm:pt modelId="{A22B1C16-7FF0-4DBE-B32E-E43FEB1E2EAC}" type="pres">
      <dgm:prSet presAssocID="{8B9AF88A-E1F7-4D3A-905F-87228D6A8655}" presName="Ellipse" presStyleLbl="fgAcc1" presStyleIdx="5" presStyleCnt="6"/>
      <dgm:spPr>
        <a:solidFill>
          <a:srgbClr val="CCD8D6">
            <a:alpha val="90000"/>
          </a:srgb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0">
        <dgm:presLayoutVars>
          <dgm:bulletEnabled val="1"/>
        </dgm:presLayoutVars>
      </dgm:prSet>
      <dgm:spPr/>
    </dgm:pt>
    <dgm:pt modelId="{3FA5D5AE-9CAE-4D19-9765-BCEE62095312}" type="pres">
      <dgm:prSet presAssocID="{8B9AF88A-E1F7-4D3A-905F-87228D6A8655}" presName="L1TextContainer" presStyleLbl="revTx" presStyleIdx="9" presStyleCnt="10">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Lst>
  <dgm:cxnLst>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2617C475-F537-46A6-ADE1-4EB764853601}" srcId="{8BAB5E6F-A65E-41DB-A296-0818B0E49F7C}" destId="{332BC85C-1CF3-4F8F-ACB7-5B6D53744AE1}" srcOrd="0" destOrd="0" parTransId="{99F218FD-90FE-450E-A368-B3E3677E74E8}" sibTransId="{8D1CC686-B05C-4470-A959-236CC9C8BB70}"/>
    <dgm:cxn modelId="{B9F0B583-D02F-4EF4-83A8-DFD7B32B9433}" type="presOf" srcId="{9A875394-CA1E-4432-AEEB-9054FCFF5E0E}" destId="{D2143A46-815A-49BF-9455-C0385022444F}"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1659731"/>
          <a:ext cx="10242550" cy="0"/>
        </a:xfrm>
        <a:prstGeom prst="line">
          <a:avLst/>
        </a:prstGeom>
        <a:solidFill>
          <a:schemeClr val="lt1">
            <a:alpha val="90000"/>
            <a:hueOff val="0"/>
            <a:satOff val="0"/>
            <a:lumOff val="0"/>
            <a:alphaOff val="0"/>
          </a:schemeClr>
        </a:solidFill>
        <a:ln w="19050" cap="flat" cmpd="sng" algn="ctr">
          <a:solidFill>
            <a:schemeClr val="accent1"/>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51490" y="382503"/>
          <a:ext cx="244110" cy="244110"/>
        </a:xfrm>
        <a:prstGeom prst="teardrop">
          <a:avLst>
            <a:gd name="adj" fmla="val 115000"/>
          </a:avLst>
        </a:prstGeom>
        <a:solidFill>
          <a:schemeClr val="accent1"/>
        </a:solidFill>
        <a:ln w="12700" cap="flat" cmpd="sng" algn="ctr">
          <a:solidFill>
            <a:srgbClr val="4F594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FC7CF-F58D-48D5-8BCC-38D6EE87890B}">
      <dsp:nvSpPr>
        <dsp:cNvPr id="0" name=""/>
        <dsp:cNvSpPr/>
      </dsp:nvSpPr>
      <dsp:spPr>
        <a:xfrm>
          <a:off x="78608" y="409621"/>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346157"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Locomotive donated by Al Side</a:t>
          </a:r>
        </a:p>
      </dsp:txBody>
      <dsp:txXfrm>
        <a:off x="346157" y="677170"/>
        <a:ext cx="2838997" cy="982560"/>
      </dsp:txXfrm>
    </dsp:sp>
    <dsp:sp modelId="{8E3FB235-DF38-476B-9A0E-B1E583D50944}">
      <dsp:nvSpPr>
        <dsp:cNvPr id="0" name=""/>
        <dsp:cNvSpPr/>
      </dsp:nvSpPr>
      <dsp:spPr>
        <a:xfrm>
          <a:off x="346157"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Oct 2021</a:t>
          </a:r>
        </a:p>
      </dsp:txBody>
      <dsp:txXfrm>
        <a:off x="346157" y="331946"/>
        <a:ext cx="2838997" cy="345224"/>
      </dsp:txXfrm>
    </dsp:sp>
    <dsp:sp modelId="{9AA05CE5-209F-4AD9-BE2C-2A69F76DA8F4}">
      <dsp:nvSpPr>
        <dsp:cNvPr id="0" name=""/>
        <dsp:cNvSpPr/>
      </dsp:nvSpPr>
      <dsp:spPr>
        <a:xfrm>
          <a:off x="173545" y="677170"/>
          <a:ext cx="0" cy="982560"/>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141953"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CAA11-0A87-4861-8B4E-913B1EAD1334}">
      <dsp:nvSpPr>
        <dsp:cNvPr id="0" name=""/>
        <dsp:cNvSpPr/>
      </dsp:nvSpPr>
      <dsp:spPr>
        <a:xfrm rot="18900000">
          <a:off x="1756541" y="2692848"/>
          <a:ext cx="244110" cy="2441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1A837-F261-404B-A808-B2F4154CE8A2}">
      <dsp:nvSpPr>
        <dsp:cNvPr id="0" name=""/>
        <dsp:cNvSpPr/>
      </dsp:nvSpPr>
      <dsp:spPr>
        <a:xfrm>
          <a:off x="1783659" y="2719967"/>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2051208" y="1659731"/>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Siderail Extension completed</a:t>
          </a:r>
        </a:p>
      </dsp:txBody>
      <dsp:txXfrm>
        <a:off x="2051208" y="1659731"/>
        <a:ext cx="2838997" cy="982560"/>
      </dsp:txXfrm>
    </dsp:sp>
    <dsp:sp modelId="{223C5207-4FA2-4A6C-8F43-20BD55767C99}">
      <dsp:nvSpPr>
        <dsp:cNvPr id="0" name=""/>
        <dsp:cNvSpPr/>
      </dsp:nvSpPr>
      <dsp:spPr>
        <a:xfrm>
          <a:off x="2051208" y="2642291"/>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Oct 2023</a:t>
          </a:r>
        </a:p>
      </dsp:txBody>
      <dsp:txXfrm>
        <a:off x="2051208" y="2642291"/>
        <a:ext cx="2838997" cy="345224"/>
      </dsp:txXfrm>
    </dsp:sp>
    <dsp:sp modelId="{4FE5EB5D-4CEF-4D0D-9394-0534E61844BE}">
      <dsp:nvSpPr>
        <dsp:cNvPr id="0" name=""/>
        <dsp:cNvSpPr/>
      </dsp:nvSpPr>
      <dsp:spPr>
        <a:xfrm>
          <a:off x="1878596" y="1659731"/>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1847004"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82E90-F103-439C-8371-CFFB0927B9DE}">
      <dsp:nvSpPr>
        <dsp:cNvPr id="0" name=""/>
        <dsp:cNvSpPr/>
      </dsp:nvSpPr>
      <dsp:spPr>
        <a:xfrm rot="8100000">
          <a:off x="3461592" y="382503"/>
          <a:ext cx="244110" cy="244110"/>
        </a:xfrm>
        <a:prstGeom prst="teardrop">
          <a:avLst>
            <a:gd name="adj" fmla="val 11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19322-C1DD-47AE-92C0-13575134BC76}">
      <dsp:nvSpPr>
        <dsp:cNvPr id="0" name=""/>
        <dsp:cNvSpPr/>
      </dsp:nvSpPr>
      <dsp:spPr>
        <a:xfrm>
          <a:off x="3488711" y="409621"/>
          <a:ext cx="189873" cy="189873"/>
        </a:xfrm>
        <a:prstGeom prst="ellipse">
          <a:avLst/>
        </a:prstGeom>
        <a:solidFill>
          <a:srgbClr val="CCD8D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3756259"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Terms of Agreement reached for purchase of diner</a:t>
          </a:r>
        </a:p>
      </dsp:txBody>
      <dsp:txXfrm>
        <a:off x="3756259" y="677170"/>
        <a:ext cx="2838997" cy="982560"/>
      </dsp:txXfrm>
    </dsp:sp>
    <dsp:sp modelId="{2D6C7916-1130-46A8-833B-A6278CBD2192}">
      <dsp:nvSpPr>
        <dsp:cNvPr id="0" name=""/>
        <dsp:cNvSpPr/>
      </dsp:nvSpPr>
      <dsp:spPr>
        <a:xfrm>
          <a:off x="3756259"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 Oct 2023</a:t>
          </a:r>
        </a:p>
      </dsp:txBody>
      <dsp:txXfrm>
        <a:off x="3756259" y="331946"/>
        <a:ext cx="2838997" cy="345224"/>
      </dsp:txXfrm>
    </dsp:sp>
    <dsp:sp modelId="{4D953791-5C2F-4A75-A8F4-6ED7EAB5E015}">
      <dsp:nvSpPr>
        <dsp:cNvPr id="0" name=""/>
        <dsp:cNvSpPr/>
      </dsp:nvSpPr>
      <dsp:spPr>
        <a:xfrm>
          <a:off x="3583647" y="677170"/>
          <a:ext cx="0" cy="982560"/>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3552055"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31DD9-74CF-4A3A-86BA-F4B9DBEAB944}">
      <dsp:nvSpPr>
        <dsp:cNvPr id="0" name=""/>
        <dsp:cNvSpPr/>
      </dsp:nvSpPr>
      <dsp:spPr>
        <a:xfrm rot="18900000">
          <a:off x="5166643" y="2692848"/>
          <a:ext cx="244110" cy="244110"/>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AAB83-BD07-4B9E-9A3B-858C0B126F9C}">
      <dsp:nvSpPr>
        <dsp:cNvPr id="0" name=""/>
        <dsp:cNvSpPr/>
      </dsp:nvSpPr>
      <dsp:spPr>
        <a:xfrm>
          <a:off x="5193762" y="2719967"/>
          <a:ext cx="189873" cy="189873"/>
        </a:xfrm>
        <a:prstGeom prst="ellipse">
          <a:avLst/>
        </a:prstGeom>
        <a:solidFill>
          <a:schemeClr val="tx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5461311" y="1659731"/>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Transport of diner to Sexsmith &amp; shuffling cars onto the siderail</a:t>
          </a:r>
        </a:p>
      </dsp:txBody>
      <dsp:txXfrm>
        <a:off x="5461311" y="1659731"/>
        <a:ext cx="2838997" cy="982560"/>
      </dsp:txXfrm>
    </dsp:sp>
    <dsp:sp modelId="{7C1E6B4A-59F7-4018-A403-E1CCAEE78BA1}">
      <dsp:nvSpPr>
        <dsp:cNvPr id="0" name=""/>
        <dsp:cNvSpPr/>
      </dsp:nvSpPr>
      <dsp:spPr>
        <a:xfrm>
          <a:off x="5461311" y="2642291"/>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Apr/May 2024</a:t>
          </a:r>
        </a:p>
      </dsp:txBody>
      <dsp:txXfrm>
        <a:off x="5461311" y="2642291"/>
        <a:ext cx="2838997" cy="345224"/>
      </dsp:txXfrm>
    </dsp:sp>
    <dsp:sp modelId="{A03C5372-D306-43AC-B406-6F8183849431}">
      <dsp:nvSpPr>
        <dsp:cNvPr id="0" name=""/>
        <dsp:cNvSpPr/>
      </dsp:nvSpPr>
      <dsp:spPr>
        <a:xfrm>
          <a:off x="5288699" y="1659731"/>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5257106"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439AF-6893-479D-8B57-31FBC13C553F}">
      <dsp:nvSpPr>
        <dsp:cNvPr id="0" name=""/>
        <dsp:cNvSpPr/>
      </dsp:nvSpPr>
      <dsp:spPr>
        <a:xfrm rot="8100000">
          <a:off x="6871695" y="382503"/>
          <a:ext cx="244110" cy="244110"/>
        </a:xfrm>
        <a:prstGeom prst="teardrop">
          <a:avLst>
            <a:gd name="adj" fmla="val 11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1C16-7FF0-4DBE-B32E-E43FEB1E2EAC}">
      <dsp:nvSpPr>
        <dsp:cNvPr id="0" name=""/>
        <dsp:cNvSpPr/>
      </dsp:nvSpPr>
      <dsp:spPr>
        <a:xfrm>
          <a:off x="6898813" y="409621"/>
          <a:ext cx="189873" cy="189873"/>
        </a:xfrm>
        <a:prstGeom prst="ellipse">
          <a:avLst/>
        </a:prstGeom>
        <a:solidFill>
          <a:srgbClr val="CCD8D6">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7166362" y="677170"/>
          <a:ext cx="2838997" cy="98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Painting of cars, signage &amp; exhibit preparation</a:t>
          </a:r>
        </a:p>
      </dsp:txBody>
      <dsp:txXfrm>
        <a:off x="7166362" y="677170"/>
        <a:ext cx="2838997" cy="982560"/>
      </dsp:txXfrm>
    </dsp:sp>
    <dsp:sp modelId="{3FA5D5AE-9CAE-4D19-9765-BCEE62095312}">
      <dsp:nvSpPr>
        <dsp:cNvPr id="0" name=""/>
        <dsp:cNvSpPr/>
      </dsp:nvSpPr>
      <dsp:spPr>
        <a:xfrm>
          <a:off x="7166362" y="331946"/>
          <a:ext cx="2838997" cy="3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solidFill>
                <a:schemeClr val="accent3"/>
              </a:solidFill>
              <a:latin typeface="Baskerville Old Face" panose="02020602080505020303" pitchFamily="18" charset="77"/>
              <a:ea typeface="Baskerville" panose="02020502070401020303" pitchFamily="18" charset="0"/>
            </a:rPr>
            <a:t>June 2025</a:t>
          </a:r>
        </a:p>
      </dsp:txBody>
      <dsp:txXfrm>
        <a:off x="7166362" y="331946"/>
        <a:ext cx="2838997" cy="345224"/>
      </dsp:txXfrm>
    </dsp:sp>
    <dsp:sp modelId="{FE6CA7EB-68EC-4E76-9051-08C4CF370101}">
      <dsp:nvSpPr>
        <dsp:cNvPr id="0" name=""/>
        <dsp:cNvSpPr/>
      </dsp:nvSpPr>
      <dsp:spPr>
        <a:xfrm>
          <a:off x="6993750" y="677170"/>
          <a:ext cx="0" cy="982560"/>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6962158" y="1628660"/>
          <a:ext cx="62140" cy="6214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1/31/2024</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5</a:t>
            </a:fld>
            <a:endParaRPr lang="en-US" dirty="0"/>
          </a:p>
        </p:txBody>
      </p:sp>
    </p:spTree>
    <p:extLst>
      <p:ext uri="{BB962C8B-B14F-4D97-AF65-F5344CB8AC3E}">
        <p14:creationId xmlns:p14="http://schemas.microsoft.com/office/powerpoint/2010/main" val="1242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9</a:t>
            </a:fld>
            <a:endParaRPr lang="en-US" dirty="0"/>
          </a:p>
        </p:txBody>
      </p:sp>
    </p:spTree>
    <p:extLst>
      <p:ext uri="{BB962C8B-B14F-4D97-AF65-F5344CB8AC3E}">
        <p14:creationId xmlns:p14="http://schemas.microsoft.com/office/powerpoint/2010/main" val="2109080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5" y="1837944"/>
            <a:ext cx="6693408" cy="1088136"/>
          </a:xfrm>
        </p:spPr>
        <p:txBody>
          <a:bodyPr/>
          <a:lstStyle/>
          <a:p>
            <a:r>
              <a:rPr lang="en-US" sz="2800" dirty="0"/>
              <a:t>SEXSMITH TRAIN </a:t>
            </a:r>
            <a:br>
              <a:rPr lang="en-US" sz="2800" dirty="0"/>
            </a:br>
            <a:r>
              <a:rPr lang="en-US" sz="2800" dirty="0"/>
              <a:t>PROJECT</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276285" y="1515617"/>
            <a:ext cx="3639428" cy="438912"/>
          </a:xfrm>
        </p:spPr>
        <p:txBody>
          <a:bodyPr>
            <a:noAutofit/>
          </a:bodyPr>
          <a:lstStyle/>
          <a:p>
            <a:r>
              <a:rPr lang="en-US" sz="1800" b="1" dirty="0"/>
              <a:t>Sexsmith &amp; District Museum Society</a:t>
            </a:r>
            <a:r>
              <a:rPr lang="en-US" sz="1800" dirty="0"/>
              <a:t>​</a:t>
            </a:r>
          </a:p>
        </p:txBody>
      </p:sp>
      <p:pic>
        <p:nvPicPr>
          <p:cNvPr id="5" name="Picture 4">
            <a:extLst>
              <a:ext uri="{FF2B5EF4-FFF2-40B4-BE49-F238E27FC236}">
                <a16:creationId xmlns:a16="http://schemas.microsoft.com/office/drawing/2014/main" id="{C65354D9-8E73-993B-FF53-7FA60757408C}"/>
              </a:ext>
            </a:extLst>
          </p:cNvPr>
          <p:cNvPicPr>
            <a:picLocks noChangeAspect="1"/>
          </p:cNvPicPr>
          <p:nvPr/>
        </p:nvPicPr>
        <p:blipFill>
          <a:blip r:embed="rId2"/>
          <a:stretch>
            <a:fillRect/>
          </a:stretch>
        </p:blipFill>
        <p:spPr>
          <a:xfrm>
            <a:off x="4320540" y="3028951"/>
            <a:ext cx="3509010" cy="21960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7718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6A01-1D8C-E82D-69CE-C1BEA5E0330D}"/>
              </a:ext>
            </a:extLst>
          </p:cNvPr>
          <p:cNvSpPr>
            <a:spLocks noGrp="1"/>
          </p:cNvSpPr>
          <p:nvPr>
            <p:ph type="title"/>
          </p:nvPr>
        </p:nvSpPr>
        <p:spPr/>
        <p:txBody>
          <a:bodyPr/>
          <a:lstStyle/>
          <a:p>
            <a:r>
              <a:rPr lang="en-US" dirty="0">
                <a:solidFill>
                  <a:schemeClr val="accent3"/>
                </a:solidFill>
                <a:latin typeface="Baskerville Old Face" panose="02020602080505020303" pitchFamily="18" charset="77"/>
                <a:ea typeface="Baskerville" panose="02020502070401020303" pitchFamily="18" charset="0"/>
              </a:rPr>
              <a:t>Timeline</a:t>
            </a:r>
            <a:r>
              <a:rPr lang="en-US" dirty="0">
                <a:solidFill>
                  <a:schemeClr val="accent3"/>
                </a:solidFill>
                <a:latin typeface="Baskerville Old Face" panose="02020602080505020303" pitchFamily="18" charset="77"/>
              </a:rPr>
              <a:t> </a:t>
            </a:r>
            <a:endParaRPr lang="en-US" dirty="0"/>
          </a:p>
        </p:txBody>
      </p:sp>
      <p:sp>
        <p:nvSpPr>
          <p:cNvPr id="3" name="Footer Placeholder 2">
            <a:extLst>
              <a:ext uri="{FF2B5EF4-FFF2-40B4-BE49-F238E27FC236}">
                <a16:creationId xmlns:a16="http://schemas.microsoft.com/office/drawing/2014/main" id="{21137959-7D1F-FBB7-5094-07715179487F}"/>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A6E8D6E8-969C-81F9-8B97-1B42ED901A78}"/>
              </a:ext>
            </a:extLst>
          </p:cNvPr>
          <p:cNvSpPr>
            <a:spLocks noGrp="1"/>
          </p:cNvSpPr>
          <p:nvPr>
            <p:ph type="sldNum" sz="quarter" idx="11"/>
          </p:nvPr>
        </p:nvSpPr>
        <p:spPr/>
        <p:txBody>
          <a:bodyPr/>
          <a:lstStyle/>
          <a:p>
            <a:fld id="{294A09A9-5501-47C1-A89A-A340965A2BE2}" type="slidenum">
              <a:rPr lang="en-US" smtClean="0"/>
              <a:pPr/>
              <a:t>10</a:t>
            </a:fld>
            <a:endParaRPr lang="en-US" dirty="0"/>
          </a:p>
        </p:txBody>
      </p:sp>
      <p:graphicFrame>
        <p:nvGraphicFramePr>
          <p:cNvPr id="7" name="Diagram 2" descr="Timeline">
            <a:extLst>
              <a:ext uri="{FF2B5EF4-FFF2-40B4-BE49-F238E27FC236}">
                <a16:creationId xmlns:a16="http://schemas.microsoft.com/office/drawing/2014/main" id="{1A75E301-F81B-604F-0C9B-A25BF04F0642}"/>
              </a:ext>
            </a:extLst>
          </p:cNvPr>
          <p:cNvGraphicFramePr>
            <a:graphicFrameLocks noGrp="1"/>
          </p:cNvGraphicFramePr>
          <p:nvPr>
            <p:ph sz="quarter" idx="12"/>
            <p:extLst>
              <p:ext uri="{D42A27DB-BD31-4B8C-83A1-F6EECF244321}">
                <p14:modId xmlns:p14="http://schemas.microsoft.com/office/powerpoint/2010/main" val="941487626"/>
              </p:ext>
            </p:extLst>
          </p:nvPr>
        </p:nvGraphicFramePr>
        <p:xfrm>
          <a:off x="974725" y="2614613"/>
          <a:ext cx="10242550" cy="331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89371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990492" y="429133"/>
            <a:ext cx="5359216" cy="1325880"/>
          </a:xfrm>
        </p:spPr>
        <p:txBody>
          <a:bodyPr>
            <a:normAutofit/>
          </a:bodyPr>
          <a:lstStyle/>
          <a:p>
            <a:pPr algn="ctr"/>
            <a:r>
              <a:rPr lang="en-US" dirty="0"/>
              <a:t>County &amp; Community Benefits</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F</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6283932" y="2087606"/>
            <a:ext cx="5065776" cy="3239409"/>
          </a:xfrm>
        </p:spPr>
        <p:txBody>
          <a:bodyPr>
            <a:noAutofit/>
          </a:bodyPr>
          <a:lstStyle/>
          <a:p>
            <a:pPr marL="0" indent="0">
              <a:buNone/>
            </a:pPr>
            <a:r>
              <a:rPr lang="en-US" dirty="0"/>
              <a:t>The Sexsmith Train Project stands to enrich not only the museum but also the Town of Sexsmith and its surrounding areas, extending its positive impact to the County of Grande Prairie. Upon completion, this ambitious endeavor is poised to significantly boost tourism by virtue of its distinctive nature. As the sole comprehensive train display north of Edmonton, the project is set to become a regional attraction, drawing visitors eager to experience its unique historical and cultural significance. This influx of tourism promises economic benefits for local businesses, creating a ripple effect that extends beyond the immediate vicinity. The Sexsmith Train Project emerges as a beacon of distinction, promising to elevate the region's appeal and establish itself as a noteworthy destination within Alberta.</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283932" y="5566484"/>
            <a:ext cx="5065776" cy="972428"/>
          </a:xfrm>
        </p:spPr>
        <p:txBody>
          <a:bodyPr>
            <a:normAutofit/>
          </a:bodyPr>
          <a:lstStyle/>
          <a:p>
            <a:pPr marL="0" indent="0">
              <a:buNone/>
            </a:pPr>
            <a:r>
              <a:rPr lang="en-US" dirty="0"/>
              <a:t>Total Project Cost: $ 397,631.88</a:t>
            </a:r>
          </a:p>
          <a:p>
            <a:pPr marL="0" indent="0">
              <a:buNone/>
            </a:pPr>
            <a:r>
              <a:rPr lang="en-US" dirty="0"/>
              <a:t>Project Donations/Gifts in Kind: $ 205,394.98</a:t>
            </a:r>
          </a:p>
        </p:txBody>
      </p:sp>
      <p:sp>
        <p:nvSpPr>
          <p:cNvPr id="7" name="Footer Placeholder 6">
            <a:extLst>
              <a:ext uri="{FF2B5EF4-FFF2-40B4-BE49-F238E27FC236}">
                <a16:creationId xmlns:a16="http://schemas.microsoft.com/office/drawing/2014/main" id="{486CE65B-C283-8A90-DF86-161AC356BEA0}"/>
              </a:ext>
            </a:extLst>
          </p:cNvPr>
          <p:cNvSpPr>
            <a:spLocks noGrp="1"/>
          </p:cNvSpPr>
          <p:nvPr>
            <p:ph type="ftr" sz="quarter" idx="11"/>
          </p:nvPr>
        </p:nvSpPr>
        <p:spPr/>
        <p:txBody>
          <a:bodyPr/>
          <a:lstStyle/>
          <a:p>
            <a:r>
              <a:rPr lang="en-US" dirty="0"/>
              <a:t>Sexsmith Train Project</a:t>
            </a:r>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11</a:t>
            </a:fld>
            <a:endParaRPr lang="en-US" dirty="0"/>
          </a:p>
        </p:txBody>
      </p:sp>
      <p:pic>
        <p:nvPicPr>
          <p:cNvPr id="13" name="Picture 12">
            <a:extLst>
              <a:ext uri="{FF2B5EF4-FFF2-40B4-BE49-F238E27FC236}">
                <a16:creationId xmlns:a16="http://schemas.microsoft.com/office/drawing/2014/main" id="{D12B4893-F97C-F9F1-6297-2744A7CFB75C}"/>
              </a:ext>
            </a:extLst>
          </p:cNvPr>
          <p:cNvPicPr>
            <a:picLocks noChangeAspect="1"/>
          </p:cNvPicPr>
          <p:nvPr/>
        </p:nvPicPr>
        <p:blipFill>
          <a:blip r:embed="rId3"/>
          <a:stretch>
            <a:fillRect/>
          </a:stretch>
        </p:blipFill>
        <p:spPr>
          <a:xfrm>
            <a:off x="574316" y="429133"/>
            <a:ext cx="3599342" cy="5779477"/>
          </a:xfrm>
          <a:prstGeom prst="rect">
            <a:avLst/>
          </a:prstGeom>
        </p:spPr>
      </p:pic>
    </p:spTree>
    <p:extLst>
      <p:ext uri="{BB962C8B-B14F-4D97-AF65-F5344CB8AC3E}">
        <p14:creationId xmlns:p14="http://schemas.microsoft.com/office/powerpoint/2010/main" val="29856100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141730"/>
            <a:ext cx="8695944" cy="1325880"/>
          </a:xfrm>
        </p:spPr>
        <p:txBody>
          <a:bodyPr/>
          <a:lstStyle/>
          <a:p>
            <a:r>
              <a:rPr lang="en-US" dirty="0">
                <a:solidFill>
                  <a:schemeClr val="accent3"/>
                </a:solidFill>
                <a:latin typeface="Baskerville Old Face" panose="02020602080505020303" pitchFamily="18" charset="77"/>
              </a:rPr>
              <a:t>Summary</a:t>
            </a:r>
            <a:r>
              <a:rPr lang="en-US" dirty="0">
                <a:solidFill>
                  <a:schemeClr val="accent3"/>
                </a:solidFill>
              </a:rPr>
              <a:t> </a:t>
            </a:r>
            <a:endParaRPr lang="en-US"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a:xfrm>
            <a:off x="2223516" y="2400300"/>
            <a:ext cx="7744968" cy="2697480"/>
          </a:xfrm>
        </p:spPr>
        <p:txBody>
          <a:bodyPr/>
          <a:lstStyle/>
          <a:p>
            <a:pPr marL="0" indent="0" algn="ctr">
              <a:lnSpc>
                <a:spcPct val="100000"/>
              </a:lnSpc>
              <a:buNone/>
            </a:pPr>
            <a:r>
              <a:rPr lang="en-US" dirty="0">
                <a:latin typeface="Gill Sans Nova Light" panose="020B0302020104020203" pitchFamily="34" charset="0"/>
                <a:ea typeface="+mn-lt"/>
                <a:cs typeface="Gill Sans Light" panose="020B0302020104020203" pitchFamily="34" charset="-79"/>
              </a:rPr>
              <a:t>The Sexsmith &amp; District Museum Society is confident that the Sexsmith Train Project will be a mutually beneficial endeavor, enriching both our local community and its historical </a:t>
            </a:r>
            <a:r>
              <a:rPr lang="en-US">
                <a:latin typeface="Gill Sans Nova Light" panose="020B0302020104020203" pitchFamily="34" charset="0"/>
                <a:ea typeface="+mn-lt"/>
                <a:cs typeface="Gill Sans Light" panose="020B0302020104020203" pitchFamily="34" charset="-79"/>
              </a:rPr>
              <a:t>legacy. </a:t>
            </a:r>
            <a:r>
              <a:rPr lang="en-US" dirty="0">
                <a:latin typeface="Gill Sans Nova Light" panose="020B0302020104020203" pitchFamily="34" charset="0"/>
                <a:ea typeface="+mn-lt"/>
                <a:cs typeface="Gill Sans Light" panose="020B0302020104020203" pitchFamily="34" charset="-79"/>
              </a:rPr>
              <a:t>Beyond its local impact, the project has the potential to attract visitors, contributing to the cultural and economic vibrancy of our town and area. We appreciate your recognition of the significance of this initiative and eagerly anticipate the possibility of bringing this unique project to fruition with your support.</a:t>
            </a:r>
            <a:endParaRPr lang="en-US" sz="2000" dirty="0">
              <a:solidFill>
                <a:schemeClr val="accent3"/>
              </a:solidFill>
              <a:latin typeface="Gill Sans Nova Light" panose="020B0302020104020203" pitchFamily="34" charset="0"/>
              <a:ea typeface="+mn-lt"/>
              <a:cs typeface="Gill Sans Light" panose="020B0302020104020203" pitchFamily="34" charset="-79"/>
            </a:endParaRPr>
          </a:p>
          <a:p>
            <a:pPr marL="0" indent="0">
              <a:lnSpc>
                <a:spcPct val="100000"/>
              </a:lnSpc>
              <a:buNone/>
            </a:pPr>
            <a:endParaRPr lang="en-US" dirty="0">
              <a:solidFill>
                <a:schemeClr val="accent3"/>
              </a:solidFill>
              <a:cs typeface="Calibri"/>
            </a:endParaRPr>
          </a:p>
        </p:txBody>
      </p:sp>
      <p:sp>
        <p:nvSpPr>
          <p:cNvPr id="4" name="Footer Placeholder 3">
            <a:extLst>
              <a:ext uri="{FF2B5EF4-FFF2-40B4-BE49-F238E27FC236}">
                <a16:creationId xmlns:a16="http://schemas.microsoft.com/office/drawing/2014/main" id="{8EF088D1-E89A-FD55-EB44-49411774536D}"/>
              </a:ext>
            </a:extLst>
          </p:cNvPr>
          <p:cNvSpPr>
            <a:spLocks noGrp="1"/>
          </p:cNvSpPr>
          <p:nvPr>
            <p:ph type="ftr" sz="quarter" idx="10"/>
          </p:nvPr>
        </p:nvSpPr>
        <p:spPr/>
        <p:txBody>
          <a:bodyPr/>
          <a:lstStyle/>
          <a:p>
            <a:r>
              <a:rPr lang="en-US" dirty="0"/>
              <a:t>Sexsmith Train Project</a:t>
            </a:r>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520700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7486650" y="2183130"/>
            <a:ext cx="4514850" cy="2628900"/>
          </a:xfrm>
        </p:spPr>
        <p:txBody>
          <a:bodyPr/>
          <a:lstStyle/>
          <a:p>
            <a:r>
              <a:rPr lang="en-US" dirty="0"/>
              <a:t>Lynda Drysdale</a:t>
            </a:r>
            <a:br>
              <a:rPr lang="en-US" dirty="0"/>
            </a:br>
            <a:r>
              <a:rPr lang="en-US" dirty="0"/>
              <a:t>Fundraising Chairperson</a:t>
            </a:r>
            <a:br>
              <a:rPr lang="en-US" dirty="0"/>
            </a:br>
            <a:r>
              <a:rPr lang="en-US" dirty="0"/>
              <a:t>Sexsmith &amp; District Museum Society</a:t>
            </a:r>
          </a:p>
        </p:txBody>
      </p:sp>
    </p:spTree>
    <p:extLst>
      <p:ext uri="{BB962C8B-B14F-4D97-AF65-F5344CB8AC3E}">
        <p14:creationId xmlns:p14="http://schemas.microsoft.com/office/powerpoint/2010/main" val="27902518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normAutofit/>
          </a:bodyPr>
          <a:lstStyle/>
          <a:p>
            <a:r>
              <a:rPr lang="en-US" dirty="0">
                <a:solidFill>
                  <a:schemeClr val="accent3"/>
                </a:solidFill>
                <a:latin typeface="Baskerville Old Face" panose="02020602080505020303" pitchFamily="18" charset="77"/>
                <a:cs typeface="Calibri Light"/>
              </a:rPr>
              <a:t>Agenda</a:t>
            </a:r>
            <a:endParaRPr lang="en-US" dirty="0">
              <a:solidFill>
                <a:schemeClr val="accent3"/>
              </a:solidFill>
              <a:latin typeface="Baskerville Old Face" panose="02020602080505020303" pitchFamily="18" charset="77"/>
            </a:endParaRP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p:txBody>
          <a:bodyPr/>
          <a:lstStyle/>
          <a:p>
            <a:r>
              <a:rPr lang="en-US" dirty="0"/>
              <a:t>A</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p:txBody>
          <a:bodyPr vert="horz" lIns="91440" tIns="45720" rIns="91440" bIns="45720" rtlCol="0" anchor="t">
            <a:normAutofit/>
          </a:bodyPr>
          <a:lstStyle/>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Introduction</a:t>
            </a:r>
          </a:p>
          <a:p>
            <a:pPr marL="0" indent="0">
              <a:lnSpc>
                <a:spcPct val="150000"/>
              </a:lnSpc>
              <a:buNone/>
            </a:pPr>
            <a:r>
              <a:rPr lang="en-US" dirty="0">
                <a:latin typeface="Gill Sans Nova Light" panose="020B0302020104020203" pitchFamily="34" charset="0"/>
                <a:cs typeface="Gill Sans Light" panose="020B0302020104020203" pitchFamily="34" charset="-79"/>
              </a:rPr>
              <a:t>Project Phases</a:t>
            </a:r>
            <a:endParaRPr lang="en-US" sz="2400" dirty="0">
              <a:solidFill>
                <a:schemeClr val="accent3"/>
              </a:solidFill>
              <a:latin typeface="Gill Sans Nova Light" panose="020B0302020104020203" pitchFamily="34" charset="0"/>
              <a:cs typeface="Gill Sans Light" panose="020B0302020104020203" pitchFamily="34" charset="-79"/>
            </a:endParaRPr>
          </a:p>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Timeline</a:t>
            </a:r>
          </a:p>
          <a:p>
            <a:pPr marL="0" indent="0">
              <a:lnSpc>
                <a:spcPct val="150000"/>
              </a:lnSpc>
              <a:buNone/>
            </a:pPr>
            <a:r>
              <a:rPr lang="en-US" dirty="0">
                <a:latin typeface="Gill Sans Nova Light" panose="020B0302020104020203" pitchFamily="34" charset="0"/>
                <a:cs typeface="Gill Sans Light" panose="020B0302020104020203" pitchFamily="34" charset="-79"/>
              </a:rPr>
              <a:t>County &amp; Community Benefits</a:t>
            </a:r>
            <a:endParaRPr lang="en-US" sz="2400" dirty="0">
              <a:solidFill>
                <a:schemeClr val="accent3"/>
              </a:solidFill>
              <a:latin typeface="Gill Sans Nova Light" panose="020B0302020104020203" pitchFamily="34" charset="0"/>
              <a:cs typeface="Gill Sans Light" panose="020B0302020104020203" pitchFamily="34" charset="-79"/>
            </a:endParaRPr>
          </a:p>
          <a:p>
            <a:pPr marL="0" indent="0">
              <a:lnSpc>
                <a:spcPct val="150000"/>
              </a:lnSpc>
              <a:buNone/>
            </a:pPr>
            <a:r>
              <a:rPr lang="en-US" sz="2400" dirty="0">
                <a:solidFill>
                  <a:schemeClr val="accent3"/>
                </a:solidFill>
                <a:latin typeface="Gill Sans Nova Light" panose="020B0302020104020203" pitchFamily="34" charset="0"/>
                <a:cs typeface="Gill Sans Light" panose="020B0302020104020203" pitchFamily="34" charset="-79"/>
              </a:rPr>
              <a:t>Summary</a:t>
            </a:r>
          </a:p>
          <a:p>
            <a:endParaRPr lang="en-US" dirty="0">
              <a:solidFill>
                <a:schemeClr val="accent3"/>
              </a:solidFill>
              <a:latin typeface="Gill Sans Nova Light" panose="020B0302020104020203" pitchFamily="34" charset="0"/>
              <a:cs typeface="Calibri"/>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p:txBody>
          <a:bodyPr/>
          <a:lstStyle/>
          <a:p>
            <a:r>
              <a:rPr lang="en-US" dirty="0"/>
              <a:t>Sexsmith Train Project</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spTree>
    <p:extLst>
      <p:ext uri="{BB962C8B-B14F-4D97-AF65-F5344CB8AC3E}">
        <p14:creationId xmlns:p14="http://schemas.microsoft.com/office/powerpoint/2010/main" val="185952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1B4B1-E155-ECD5-63A5-413676D7FA12}"/>
              </a:ext>
            </a:extLst>
          </p:cNvPr>
          <p:cNvSpPr>
            <a:spLocks noGrp="1"/>
          </p:cNvSpPr>
          <p:nvPr>
            <p:ph type="title"/>
          </p:nvPr>
        </p:nvSpPr>
        <p:spPr/>
        <p:txBody>
          <a:bodyPr/>
          <a:lstStyle/>
          <a:p>
            <a:r>
              <a:rPr lang="en-US" dirty="0"/>
              <a:t>Introduction</a:t>
            </a:r>
            <a:endParaRPr lang="en-CA" dirty="0"/>
          </a:p>
        </p:txBody>
      </p:sp>
      <p:sp>
        <p:nvSpPr>
          <p:cNvPr id="3" name="Content Placeholder 2">
            <a:extLst>
              <a:ext uri="{FF2B5EF4-FFF2-40B4-BE49-F238E27FC236}">
                <a16:creationId xmlns:a16="http://schemas.microsoft.com/office/drawing/2014/main" id="{9D27CFE5-E8CE-BB3E-6F32-78DBBB7033E7}"/>
              </a:ext>
            </a:extLst>
          </p:cNvPr>
          <p:cNvSpPr>
            <a:spLocks noGrp="1"/>
          </p:cNvSpPr>
          <p:nvPr>
            <p:ph idx="1"/>
          </p:nvPr>
        </p:nvSpPr>
        <p:spPr>
          <a:xfrm>
            <a:off x="838200" y="2990087"/>
            <a:ext cx="10515600" cy="3502787"/>
          </a:xfrm>
          <a:solidFill>
            <a:schemeClr val="bg1"/>
          </a:solidFill>
        </p:spPr>
        <p:txBody>
          <a:bodyPr>
            <a:normAutofit fontScale="77500" lnSpcReduction="20000"/>
          </a:bodyPr>
          <a:lstStyle/>
          <a:p>
            <a:pPr marL="0" indent="0" algn="ctr">
              <a:buNone/>
            </a:pPr>
            <a:endParaRPr lang="en-US" sz="2000" kern="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000" kern="0" dirty="0">
                <a:effectLst/>
                <a:latin typeface="Calibri" panose="020F0502020204030204" pitchFamily="34" charset="0"/>
                <a:ea typeface="Calibri" panose="020F0502020204030204" pitchFamily="34" charset="0"/>
                <a:cs typeface="Times New Roman" panose="02020603050405020304" pitchFamily="18" charset="0"/>
              </a:rPr>
              <a:t>The Sexsmith &amp; District Museum Society is comprised of long term members with extensive historical knowledge and a dedicated group of volunteers with a passion for history. </a:t>
            </a:r>
          </a:p>
          <a:p>
            <a:pPr marL="0" indent="0" algn="ctr">
              <a:buNone/>
            </a:pPr>
            <a:endParaRPr lang="en-CA" sz="2000" kern="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CA" sz="2000" kern="0" dirty="0">
                <a:latin typeface="Calibri" panose="020F0502020204030204" pitchFamily="34" charset="0"/>
                <a:ea typeface="Calibri" panose="020F0502020204030204" pitchFamily="34" charset="0"/>
                <a:cs typeface="Times New Roman" panose="02020603050405020304" pitchFamily="18" charset="0"/>
              </a:rPr>
              <a:t>The society consists of 40 active members and volunteers.</a:t>
            </a:r>
          </a:p>
          <a:p>
            <a:pPr marL="0" indent="0" algn="ctr">
              <a:buNone/>
            </a:pPr>
            <a:endParaRPr lang="en-CA" sz="2000" kern="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CA" sz="2000" kern="0" dirty="0">
                <a:latin typeface="Calibri" panose="020F0502020204030204" pitchFamily="34" charset="0"/>
                <a:ea typeface="Calibri" panose="020F0502020204030204" pitchFamily="34" charset="0"/>
                <a:cs typeface="Times New Roman" panose="02020603050405020304" pitchFamily="18" charset="0"/>
              </a:rPr>
              <a:t>The museum received 2264 registered visitors from May 1 – Sept. 3, 2023. The visitors included people from the Peace Country, as well as tourists from around the world. The museum also hosted numerous groups and tours, including: The Playwright Symposium, choreographed movie street fighters, social events, 5 school tours, 8 elevator tours, Chautauqua Day, An Art walk, 3 blacksmith classes, wedding photo shoots and Communities in Bloom appreciation lunch.</a:t>
            </a:r>
          </a:p>
          <a:p>
            <a:pPr marL="0" indent="0" algn="ctr">
              <a:buNone/>
            </a:pPr>
            <a:endParaRPr lang="en-CA" sz="2000" kern="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CA" sz="2000" kern="0" dirty="0">
                <a:latin typeface="Calibri" panose="020F0502020204030204" pitchFamily="34" charset="0"/>
                <a:ea typeface="Calibri" panose="020F0502020204030204" pitchFamily="34" charset="0"/>
                <a:cs typeface="Times New Roman" panose="02020603050405020304" pitchFamily="18" charset="0"/>
              </a:rPr>
              <a:t>There are 2 long-term renters in the N.A.R. Train Station. We also have rental space in the Old Fire Hall for small events, as well as the Greek Orthodox Church and Emmanuel Anglican Church for weddings and services. </a:t>
            </a:r>
          </a:p>
          <a:p>
            <a:pPr marL="0" indent="0" algn="ctr">
              <a:buNone/>
            </a:pPr>
            <a:endParaRPr lang="en-CA" sz="2000" kern="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CA" sz="2000" kern="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CA" sz="2000" kern="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47A2E10-C60D-C226-BD6F-F8025C89E260}"/>
              </a:ext>
            </a:extLst>
          </p:cNvPr>
          <p:cNvSpPr>
            <a:spLocks noGrp="1"/>
          </p:cNvSpPr>
          <p:nvPr>
            <p:ph type="ftr" sz="quarter" idx="10"/>
          </p:nvPr>
        </p:nvSpPr>
        <p:spPr>
          <a:xfrm>
            <a:off x="158261" y="6492875"/>
            <a:ext cx="4114800" cy="365125"/>
          </a:xfrm>
        </p:spPr>
        <p:txBody>
          <a:bodyPr/>
          <a:lstStyle/>
          <a:p>
            <a:r>
              <a:rPr lang="en-US" dirty="0"/>
              <a:t>Sexsmith Train Project</a:t>
            </a:r>
          </a:p>
        </p:txBody>
      </p:sp>
      <p:sp>
        <p:nvSpPr>
          <p:cNvPr id="5" name="Slide Number Placeholder 4">
            <a:extLst>
              <a:ext uri="{FF2B5EF4-FFF2-40B4-BE49-F238E27FC236}">
                <a16:creationId xmlns:a16="http://schemas.microsoft.com/office/drawing/2014/main" id="{2BC210C0-D29C-D775-7817-8FBDFE80D498}"/>
              </a:ext>
            </a:extLst>
          </p:cNvPr>
          <p:cNvSpPr>
            <a:spLocks noGrp="1"/>
          </p:cNvSpPr>
          <p:nvPr>
            <p:ph type="sldNum" sz="quarter" idx="11"/>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3383686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085088"/>
            <a:ext cx="8695944" cy="1325880"/>
          </a:xfrm>
        </p:spPr>
        <p:txBody>
          <a:bodyPr>
            <a:normAutofit/>
          </a:bodyPr>
          <a:lstStyle/>
          <a:p>
            <a:r>
              <a:rPr lang="en-US" sz="2400" b="1" u="sng" dirty="0"/>
              <a:t>Vision, Mission and Value Statements</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2223516" y="2080260"/>
            <a:ext cx="7744968" cy="2925494"/>
          </a:xfrm>
        </p:spPr>
        <p:txBody>
          <a:bodyPr>
            <a:normAutofit fontScale="70000" lnSpcReduction="20000"/>
          </a:bodyPr>
          <a:lstStyle/>
          <a:p>
            <a:pPr algn="l"/>
            <a:r>
              <a:rPr lang="en-US" b="1" dirty="0"/>
              <a:t>Vision </a:t>
            </a:r>
          </a:p>
          <a:p>
            <a:pPr algn="l"/>
            <a:r>
              <a:rPr lang="en-US" dirty="0"/>
              <a:t>To connect, communicate, and impart historical knowledge focusing on the significance of our past In Sexsmith and area, with all people, young and old alike.</a:t>
            </a:r>
          </a:p>
          <a:p>
            <a:pPr algn="l"/>
            <a:r>
              <a:rPr lang="en-US" b="1" dirty="0"/>
              <a:t>Mission</a:t>
            </a:r>
            <a:r>
              <a:rPr lang="en-US" dirty="0"/>
              <a:t> </a:t>
            </a:r>
          </a:p>
          <a:p>
            <a:pPr algn="l"/>
            <a:r>
              <a:rPr lang="en-US" dirty="0"/>
              <a:t>To acquire, conserve, research, communicate and exhibit for the purpose of study, education and enjoyment, the material evidence of the history of people and their environment in the Sexsmith area.</a:t>
            </a:r>
          </a:p>
          <a:p>
            <a:pPr algn="l"/>
            <a:r>
              <a:rPr lang="en-US" b="1" dirty="0"/>
              <a:t>Value</a:t>
            </a:r>
            <a:r>
              <a:rPr lang="en-US" dirty="0"/>
              <a:t> </a:t>
            </a:r>
          </a:p>
          <a:p>
            <a:pPr algn="l"/>
            <a:r>
              <a:rPr lang="en-US" dirty="0"/>
              <a:t>We are guided by our values of integrity, stewardship, respect for people, pursuit of excellence and continuous learning.  </a:t>
            </a:r>
          </a:p>
          <a:p>
            <a:pPr algn="l"/>
            <a:r>
              <a:rPr lang="en-US" dirty="0"/>
              <a:t>Our efforts are fueled by our love of history, curiosity, creativity, collaboration and accomplishment. </a:t>
            </a:r>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dirty="0"/>
              <a:t>Sexsmith Train Project</a:t>
            </a:r>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1732999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4137660"/>
            <a:ext cx="9884664" cy="731520"/>
          </a:xfrm>
        </p:spPr>
        <p:txBody>
          <a:bodyPr/>
          <a:lstStyle/>
          <a:p>
            <a:r>
              <a:rPr lang="en-US" dirty="0"/>
              <a:t>Project Phases</a:t>
            </a:r>
          </a:p>
        </p:txBody>
      </p:sp>
    </p:spTree>
    <p:extLst>
      <p:ext uri="{BB962C8B-B14F-4D97-AF65-F5344CB8AC3E}">
        <p14:creationId xmlns:p14="http://schemas.microsoft.com/office/powerpoint/2010/main" val="3446797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C6A7-25A5-F734-6568-F8D09FA75177}"/>
              </a:ext>
            </a:extLst>
          </p:cNvPr>
          <p:cNvSpPr>
            <a:spLocks noGrp="1"/>
          </p:cNvSpPr>
          <p:nvPr>
            <p:ph type="title"/>
          </p:nvPr>
        </p:nvSpPr>
        <p:spPr>
          <a:xfrm>
            <a:off x="8241581" y="558612"/>
            <a:ext cx="1932854" cy="1325880"/>
          </a:xfrm>
        </p:spPr>
        <p:txBody>
          <a:bodyPr/>
          <a:lstStyle/>
          <a:p>
            <a:r>
              <a:rPr lang="en-US" dirty="0"/>
              <a:t>Phase 1</a:t>
            </a:r>
            <a:endParaRPr lang="en-CA" dirty="0"/>
          </a:p>
        </p:txBody>
      </p:sp>
      <p:sp>
        <p:nvSpPr>
          <p:cNvPr id="3" name="Footer Placeholder 2">
            <a:extLst>
              <a:ext uri="{FF2B5EF4-FFF2-40B4-BE49-F238E27FC236}">
                <a16:creationId xmlns:a16="http://schemas.microsoft.com/office/drawing/2014/main" id="{1321BF14-BEF5-D706-9545-27F881519597}"/>
              </a:ext>
            </a:extLst>
          </p:cNvPr>
          <p:cNvSpPr>
            <a:spLocks noGrp="1"/>
          </p:cNvSpPr>
          <p:nvPr>
            <p:ph type="ftr" sz="quarter" idx="11"/>
          </p:nvPr>
        </p:nvSpPr>
        <p:spPr/>
        <p:txBody>
          <a:bodyPr/>
          <a:lstStyle/>
          <a:p>
            <a:r>
              <a:rPr lang="en-US" dirty="0"/>
              <a:t>Sexsmith Train Project</a:t>
            </a:r>
          </a:p>
        </p:txBody>
      </p:sp>
      <p:sp>
        <p:nvSpPr>
          <p:cNvPr id="4" name="Slide Number Placeholder 3">
            <a:extLst>
              <a:ext uri="{FF2B5EF4-FFF2-40B4-BE49-F238E27FC236}">
                <a16:creationId xmlns:a16="http://schemas.microsoft.com/office/drawing/2014/main" id="{92A4EAEE-61CC-06BC-3CE7-8D1FB5E9E085}"/>
              </a:ext>
            </a:extLst>
          </p:cNvPr>
          <p:cNvSpPr>
            <a:spLocks noGrp="1"/>
          </p:cNvSpPr>
          <p:nvPr>
            <p:ph type="sldNum" sz="quarter" idx="12"/>
          </p:nvPr>
        </p:nvSpPr>
        <p:spPr/>
        <p:txBody>
          <a:bodyPr/>
          <a:lstStyle/>
          <a:p>
            <a:fld id="{294A09A9-5501-47C1-A89A-A340965A2BE2}" type="slidenum">
              <a:rPr lang="en-US" smtClean="0"/>
              <a:t>6</a:t>
            </a:fld>
            <a:endParaRPr lang="en-US" dirty="0"/>
          </a:p>
        </p:txBody>
      </p:sp>
      <p:sp>
        <p:nvSpPr>
          <p:cNvPr id="18" name="TextBox 17">
            <a:extLst>
              <a:ext uri="{FF2B5EF4-FFF2-40B4-BE49-F238E27FC236}">
                <a16:creationId xmlns:a16="http://schemas.microsoft.com/office/drawing/2014/main" id="{B03411EB-E283-197D-D5A7-3CA9723F6B53}"/>
              </a:ext>
            </a:extLst>
          </p:cNvPr>
          <p:cNvSpPr txBox="1"/>
          <p:nvPr/>
        </p:nvSpPr>
        <p:spPr>
          <a:xfrm>
            <a:off x="7141143" y="2023462"/>
            <a:ext cx="4133730" cy="4247317"/>
          </a:xfrm>
          <a:prstGeom prst="rect">
            <a:avLst/>
          </a:prstGeom>
          <a:noFill/>
        </p:spPr>
        <p:txBody>
          <a:bodyPr wrap="square" rtlCol="0">
            <a:spAutoFit/>
          </a:bodyPr>
          <a:lstStyle/>
          <a:p>
            <a:r>
              <a:rPr lang="en-US" dirty="0"/>
              <a:t>The project was initiated with the donation of a 1953 GP7 diesel locomotive from Al Side (The Side Group) in 2021.</a:t>
            </a:r>
          </a:p>
          <a:p>
            <a:endParaRPr lang="en-US" dirty="0"/>
          </a:p>
          <a:p>
            <a:r>
              <a:rPr lang="en-US" dirty="0"/>
              <a:t>With this donation, preparations were made to extend the side rail next to the historic Alberta Wheat Pool grain elevator and train station. </a:t>
            </a:r>
          </a:p>
          <a:p>
            <a:endParaRPr lang="en-US" dirty="0"/>
          </a:p>
          <a:p>
            <a:r>
              <a:rPr lang="en-US" dirty="0"/>
              <a:t>A group of enthusiastic community minded folks donated their time and resources to make this possible.</a:t>
            </a:r>
          </a:p>
          <a:p>
            <a:endParaRPr lang="en-US" dirty="0"/>
          </a:p>
          <a:p>
            <a:r>
              <a:rPr lang="en-US" b="1" dirty="0"/>
              <a:t>Total Cost: $ 169,106.88</a:t>
            </a:r>
          </a:p>
          <a:p>
            <a:r>
              <a:rPr lang="en-US" b="1" dirty="0"/>
              <a:t>Total donations for Phase 1: $168,394.98</a:t>
            </a:r>
            <a:endParaRPr lang="en-CA" dirty="0"/>
          </a:p>
        </p:txBody>
      </p:sp>
      <p:pic>
        <p:nvPicPr>
          <p:cNvPr id="24" name="Content Placeholder 23">
            <a:extLst>
              <a:ext uri="{FF2B5EF4-FFF2-40B4-BE49-F238E27FC236}">
                <a16:creationId xmlns:a16="http://schemas.microsoft.com/office/drawing/2014/main" id="{F0BBCE18-72B4-044F-5F97-06FADFD9B8DF}"/>
              </a:ext>
            </a:extLst>
          </p:cNvPr>
          <p:cNvPicPr>
            <a:picLocks noGrp="1" noChangeAspect="1"/>
          </p:cNvPicPr>
          <p:nvPr>
            <p:ph sz="quarter" idx="4"/>
          </p:nvPr>
        </p:nvPicPr>
        <p:blipFill>
          <a:blip r:embed="rId2"/>
          <a:stretch>
            <a:fillRect/>
          </a:stretch>
        </p:blipFill>
        <p:spPr>
          <a:xfrm>
            <a:off x="399682" y="461454"/>
            <a:ext cx="2764250" cy="3685667"/>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C0760C34-7C26-AC93-B0FA-FA896473858F}"/>
              </a:ext>
            </a:extLst>
          </p:cNvPr>
          <p:cNvPicPr>
            <a:picLocks noChangeAspect="1"/>
          </p:cNvPicPr>
          <p:nvPr/>
        </p:nvPicPr>
        <p:blipFill>
          <a:blip r:embed="rId3"/>
          <a:stretch>
            <a:fillRect/>
          </a:stretch>
        </p:blipFill>
        <p:spPr>
          <a:xfrm rot="5400000">
            <a:off x="2086022" y="3098581"/>
            <a:ext cx="3980393" cy="2985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72871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938A-1193-F45A-C97A-2C26CA7BBD8C}"/>
              </a:ext>
            </a:extLst>
          </p:cNvPr>
          <p:cNvSpPr>
            <a:spLocks noGrp="1"/>
          </p:cNvSpPr>
          <p:nvPr>
            <p:ph type="title"/>
          </p:nvPr>
        </p:nvSpPr>
        <p:spPr>
          <a:xfrm>
            <a:off x="7593668" y="382802"/>
            <a:ext cx="3749040" cy="1325880"/>
          </a:xfrm>
        </p:spPr>
        <p:txBody>
          <a:bodyPr/>
          <a:lstStyle/>
          <a:p>
            <a:r>
              <a:rPr lang="en-US" dirty="0"/>
              <a:t>Phase 2</a:t>
            </a:r>
            <a:endParaRPr lang="en-CA" dirty="0"/>
          </a:p>
        </p:txBody>
      </p:sp>
      <p:sp>
        <p:nvSpPr>
          <p:cNvPr id="3" name="Footer Placeholder 2">
            <a:extLst>
              <a:ext uri="{FF2B5EF4-FFF2-40B4-BE49-F238E27FC236}">
                <a16:creationId xmlns:a16="http://schemas.microsoft.com/office/drawing/2014/main" id="{AACC5890-1096-03E8-B1D2-05F790E61034}"/>
              </a:ext>
            </a:extLst>
          </p:cNvPr>
          <p:cNvSpPr>
            <a:spLocks noGrp="1"/>
          </p:cNvSpPr>
          <p:nvPr>
            <p:ph type="ftr" sz="quarter" idx="11"/>
          </p:nvPr>
        </p:nvSpPr>
        <p:spPr/>
        <p:txBody>
          <a:bodyPr/>
          <a:lstStyle/>
          <a:p>
            <a:r>
              <a:rPr lang="en-US" dirty="0"/>
              <a:t>Sexsmith Train Project</a:t>
            </a:r>
          </a:p>
        </p:txBody>
      </p:sp>
      <p:sp>
        <p:nvSpPr>
          <p:cNvPr id="4" name="Slide Number Placeholder 3">
            <a:extLst>
              <a:ext uri="{FF2B5EF4-FFF2-40B4-BE49-F238E27FC236}">
                <a16:creationId xmlns:a16="http://schemas.microsoft.com/office/drawing/2014/main" id="{7D51A418-2515-B22A-D697-802BEEC81B5C}"/>
              </a:ext>
            </a:extLst>
          </p:cNvPr>
          <p:cNvSpPr>
            <a:spLocks noGrp="1"/>
          </p:cNvSpPr>
          <p:nvPr>
            <p:ph type="sldNum" sz="quarter" idx="12"/>
          </p:nvPr>
        </p:nvSpPr>
        <p:spPr/>
        <p:txBody>
          <a:bodyPr/>
          <a:lstStyle/>
          <a:p>
            <a:fld id="{294A09A9-5501-47C1-A89A-A340965A2BE2}" type="slidenum">
              <a:rPr lang="en-US" smtClean="0"/>
              <a:t>7</a:t>
            </a:fld>
            <a:endParaRPr lang="en-US" dirty="0"/>
          </a:p>
        </p:txBody>
      </p:sp>
      <p:sp>
        <p:nvSpPr>
          <p:cNvPr id="5" name="Content Placeholder 4">
            <a:extLst>
              <a:ext uri="{FF2B5EF4-FFF2-40B4-BE49-F238E27FC236}">
                <a16:creationId xmlns:a16="http://schemas.microsoft.com/office/drawing/2014/main" id="{4ED3468F-D345-48D9-D8E7-33EE6FB0BA35}"/>
              </a:ext>
            </a:extLst>
          </p:cNvPr>
          <p:cNvSpPr>
            <a:spLocks noGrp="1"/>
          </p:cNvSpPr>
          <p:nvPr>
            <p:ph sz="quarter" idx="4"/>
          </p:nvPr>
        </p:nvSpPr>
        <p:spPr>
          <a:xfrm>
            <a:off x="7003456" y="1555298"/>
            <a:ext cx="4929464" cy="4919900"/>
          </a:xfrm>
        </p:spPr>
        <p:txBody>
          <a:bodyPr>
            <a:normAutofit fontScale="55000" lnSpcReduction="20000"/>
          </a:bodyPr>
          <a:lstStyle/>
          <a:p>
            <a:r>
              <a:rPr lang="en-US" dirty="0"/>
              <a:t>After the donation of the locomotive, the museum discussed the possibility of acquiring a diner to complete the train display. Negotiations for the diner resulted in a term agreement for a total of $100,000.</a:t>
            </a:r>
          </a:p>
          <a:p>
            <a:r>
              <a:rPr lang="en-US" dirty="0"/>
              <a:t>Payments due:</a:t>
            </a:r>
          </a:p>
          <a:p>
            <a:r>
              <a:rPr lang="en-US" dirty="0"/>
              <a:t>Jan. 30, 2024 – $33,000</a:t>
            </a:r>
          </a:p>
          <a:p>
            <a:r>
              <a:rPr lang="en-US" dirty="0"/>
              <a:t>June 30, 2024 - $33,000</a:t>
            </a:r>
          </a:p>
          <a:p>
            <a:r>
              <a:rPr lang="en-US" dirty="0"/>
              <a:t>Sept. 30, 2024 – $34,000</a:t>
            </a:r>
            <a:endParaRPr lang="en-CA" dirty="0"/>
          </a:p>
          <a:p>
            <a:r>
              <a:rPr lang="en-CA" dirty="0"/>
              <a:t>Transportation of the diner to Sexsmith from </a:t>
            </a:r>
            <a:r>
              <a:rPr lang="en-CA" dirty="0" err="1"/>
              <a:t>Tofield</a:t>
            </a:r>
            <a:r>
              <a:rPr lang="en-CA" dirty="0"/>
              <a:t> is being donated by RB Oilfield and Shane Chilson.</a:t>
            </a:r>
          </a:p>
          <a:p>
            <a:r>
              <a:rPr lang="en-CA" dirty="0"/>
              <a:t>Cranes to load the diner and trucks onto the transport vehicles are required at a cost to the museum. Quotes received include: Revolution Crane $6,091.31 &amp; Oil City Crane Service $13,134.50.</a:t>
            </a:r>
          </a:p>
          <a:p>
            <a:r>
              <a:rPr lang="en-CA" b="1" dirty="0"/>
              <a:t>Total Estimated Cost:  $138,525</a:t>
            </a:r>
          </a:p>
          <a:p>
            <a:r>
              <a:rPr lang="en-CA" b="1" dirty="0"/>
              <a:t>Total Estimated Donations: $ 37,000</a:t>
            </a:r>
          </a:p>
        </p:txBody>
      </p:sp>
      <p:pic>
        <p:nvPicPr>
          <p:cNvPr id="7" name="Content Placeholder 7">
            <a:extLst>
              <a:ext uri="{FF2B5EF4-FFF2-40B4-BE49-F238E27FC236}">
                <a16:creationId xmlns:a16="http://schemas.microsoft.com/office/drawing/2014/main" id="{C8389494-5D4F-99BB-0BFC-8EDEE2D2F664}"/>
              </a:ext>
            </a:extLst>
          </p:cNvPr>
          <p:cNvPicPr>
            <a:picLocks noChangeAspect="1"/>
          </p:cNvPicPr>
          <p:nvPr/>
        </p:nvPicPr>
        <p:blipFill>
          <a:blip r:embed="rId2"/>
          <a:stretch>
            <a:fillRect/>
          </a:stretch>
        </p:blipFill>
        <p:spPr>
          <a:xfrm>
            <a:off x="613719" y="382802"/>
            <a:ext cx="3130452" cy="23449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85C56313-E48F-D3A8-53E2-187A396675BD}"/>
              </a:ext>
            </a:extLst>
          </p:cNvPr>
          <p:cNvPicPr>
            <a:picLocks noChangeAspect="1"/>
          </p:cNvPicPr>
          <p:nvPr/>
        </p:nvPicPr>
        <p:blipFill>
          <a:blip r:embed="rId3"/>
          <a:stretch>
            <a:fillRect/>
          </a:stretch>
        </p:blipFill>
        <p:spPr>
          <a:xfrm rot="5400000">
            <a:off x="205790" y="3318287"/>
            <a:ext cx="3263429" cy="24475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D770CA85-C343-711A-57CD-7B71D4E68E48}"/>
              </a:ext>
            </a:extLst>
          </p:cNvPr>
          <p:cNvPicPr>
            <a:picLocks noChangeAspect="1"/>
          </p:cNvPicPr>
          <p:nvPr/>
        </p:nvPicPr>
        <p:blipFill>
          <a:blip r:embed="rId4"/>
          <a:stretch>
            <a:fillRect/>
          </a:stretch>
        </p:blipFill>
        <p:spPr>
          <a:xfrm rot="5400000">
            <a:off x="2849860" y="2315798"/>
            <a:ext cx="3391323" cy="2543492"/>
          </a:xfrm>
          <a:prstGeom prst="round2DiagRect">
            <a:avLst>
              <a:gd name="adj1" fmla="val 21309"/>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159075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6357-DC62-3F1D-0F52-DD95AC7CD49A}"/>
              </a:ext>
            </a:extLst>
          </p:cNvPr>
          <p:cNvSpPr>
            <a:spLocks noGrp="1"/>
          </p:cNvSpPr>
          <p:nvPr>
            <p:ph type="title"/>
          </p:nvPr>
        </p:nvSpPr>
        <p:spPr>
          <a:xfrm>
            <a:off x="8239315" y="354330"/>
            <a:ext cx="1937385" cy="1325880"/>
          </a:xfrm>
        </p:spPr>
        <p:txBody>
          <a:bodyPr/>
          <a:lstStyle/>
          <a:p>
            <a:r>
              <a:rPr lang="en-US" dirty="0"/>
              <a:t>Phase 3</a:t>
            </a:r>
            <a:endParaRPr lang="en-CA" dirty="0"/>
          </a:p>
        </p:txBody>
      </p:sp>
      <p:sp>
        <p:nvSpPr>
          <p:cNvPr id="3" name="Footer Placeholder 2">
            <a:extLst>
              <a:ext uri="{FF2B5EF4-FFF2-40B4-BE49-F238E27FC236}">
                <a16:creationId xmlns:a16="http://schemas.microsoft.com/office/drawing/2014/main" id="{68518885-5EBF-4720-4EA1-43A500513F27}"/>
              </a:ext>
            </a:extLst>
          </p:cNvPr>
          <p:cNvSpPr>
            <a:spLocks noGrp="1"/>
          </p:cNvSpPr>
          <p:nvPr>
            <p:ph type="ftr" sz="quarter" idx="11"/>
          </p:nvPr>
        </p:nvSpPr>
        <p:spPr/>
        <p:txBody>
          <a:bodyPr/>
          <a:lstStyle/>
          <a:p>
            <a:r>
              <a:rPr lang="en-US" dirty="0"/>
              <a:t>Sexsmith Train Project</a:t>
            </a:r>
          </a:p>
        </p:txBody>
      </p:sp>
      <p:sp>
        <p:nvSpPr>
          <p:cNvPr id="4" name="Slide Number Placeholder 3">
            <a:extLst>
              <a:ext uri="{FF2B5EF4-FFF2-40B4-BE49-F238E27FC236}">
                <a16:creationId xmlns:a16="http://schemas.microsoft.com/office/drawing/2014/main" id="{1E005B7A-3BA2-6138-828F-8139C03F774C}"/>
              </a:ext>
            </a:extLst>
          </p:cNvPr>
          <p:cNvSpPr>
            <a:spLocks noGrp="1"/>
          </p:cNvSpPr>
          <p:nvPr>
            <p:ph type="sldNum" sz="quarter" idx="12"/>
          </p:nvPr>
        </p:nvSpPr>
        <p:spPr/>
        <p:txBody>
          <a:bodyPr/>
          <a:lstStyle/>
          <a:p>
            <a:fld id="{294A09A9-5501-47C1-A89A-A340965A2BE2}" type="slidenum">
              <a:rPr lang="en-US" smtClean="0"/>
              <a:t>8</a:t>
            </a:fld>
            <a:endParaRPr lang="en-US" dirty="0"/>
          </a:p>
        </p:txBody>
      </p:sp>
      <p:sp>
        <p:nvSpPr>
          <p:cNvPr id="5" name="Content Placeholder 4">
            <a:extLst>
              <a:ext uri="{FF2B5EF4-FFF2-40B4-BE49-F238E27FC236}">
                <a16:creationId xmlns:a16="http://schemas.microsoft.com/office/drawing/2014/main" id="{1E85A98B-C7B9-FBE6-CE12-9D1A94214F11}"/>
              </a:ext>
            </a:extLst>
          </p:cNvPr>
          <p:cNvSpPr>
            <a:spLocks noGrp="1"/>
          </p:cNvSpPr>
          <p:nvPr>
            <p:ph sz="quarter" idx="4"/>
          </p:nvPr>
        </p:nvSpPr>
        <p:spPr>
          <a:xfrm>
            <a:off x="7326629" y="1680210"/>
            <a:ext cx="4606290" cy="4306824"/>
          </a:xfrm>
        </p:spPr>
        <p:txBody>
          <a:bodyPr>
            <a:normAutofit fontScale="62500" lnSpcReduction="20000"/>
          </a:bodyPr>
          <a:lstStyle/>
          <a:p>
            <a:r>
              <a:rPr lang="en-US" dirty="0"/>
              <a:t>Once the diner is in place, we will undertake the addition of artifacts, dining furniture and an education centre.</a:t>
            </a:r>
          </a:p>
          <a:p>
            <a:r>
              <a:rPr lang="en-US" dirty="0"/>
              <a:t>The boardwalk will require extension and stairs in and out of the diner.</a:t>
            </a:r>
          </a:p>
          <a:p>
            <a:r>
              <a:rPr lang="en-US" dirty="0"/>
              <a:t>New exterior paint for all 3 train cars (Locomotive, diner and caboose) will be completed. </a:t>
            </a:r>
          </a:p>
          <a:p>
            <a:r>
              <a:rPr lang="en-US" dirty="0"/>
              <a:t>Signage for recognition of donations and gifts in kind will be erected.</a:t>
            </a:r>
          </a:p>
          <a:p>
            <a:endParaRPr lang="en-US" dirty="0"/>
          </a:p>
          <a:p>
            <a:r>
              <a:rPr lang="en-US" b="1" dirty="0"/>
              <a:t>Total Estimated Cost: $90,000</a:t>
            </a:r>
          </a:p>
          <a:p>
            <a:r>
              <a:rPr lang="en-US" b="1" dirty="0"/>
              <a:t>Total Estimated Donations: TBD</a:t>
            </a:r>
          </a:p>
        </p:txBody>
      </p:sp>
      <p:pic>
        <p:nvPicPr>
          <p:cNvPr id="8" name="Picture 7">
            <a:extLst>
              <a:ext uri="{FF2B5EF4-FFF2-40B4-BE49-F238E27FC236}">
                <a16:creationId xmlns:a16="http://schemas.microsoft.com/office/drawing/2014/main" id="{842A028B-BAF1-F1E5-CD5A-615C74E10989}"/>
              </a:ext>
            </a:extLst>
          </p:cNvPr>
          <p:cNvPicPr>
            <a:picLocks noChangeAspect="1"/>
          </p:cNvPicPr>
          <p:nvPr/>
        </p:nvPicPr>
        <p:blipFill>
          <a:blip r:embed="rId2"/>
          <a:stretch>
            <a:fillRect/>
          </a:stretch>
        </p:blipFill>
        <p:spPr>
          <a:xfrm>
            <a:off x="424065" y="709500"/>
            <a:ext cx="4002159" cy="2667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59A739DF-4C36-6569-5081-49AACC0DA789}"/>
              </a:ext>
            </a:extLst>
          </p:cNvPr>
          <p:cNvPicPr>
            <a:picLocks noChangeAspect="1"/>
          </p:cNvPicPr>
          <p:nvPr/>
        </p:nvPicPr>
        <p:blipFill>
          <a:blip r:embed="rId3"/>
          <a:stretch>
            <a:fillRect/>
          </a:stretch>
        </p:blipFill>
        <p:spPr>
          <a:xfrm>
            <a:off x="1721723" y="3481046"/>
            <a:ext cx="3938357" cy="26154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954468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4149090"/>
            <a:ext cx="9884664" cy="731520"/>
          </a:xfrm>
        </p:spPr>
        <p:txBody>
          <a:bodyPr/>
          <a:lstStyle/>
          <a:p>
            <a:r>
              <a:rPr lang="en-US" dirty="0"/>
              <a:t>Timeline</a:t>
            </a:r>
          </a:p>
        </p:txBody>
      </p:sp>
    </p:spTree>
    <p:extLst>
      <p:ext uri="{BB962C8B-B14F-4D97-AF65-F5344CB8AC3E}">
        <p14:creationId xmlns:p14="http://schemas.microsoft.com/office/powerpoint/2010/main" val="358485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Floral flourish</Template>
  <TotalTime>289</TotalTime>
  <Words>941</Words>
  <Application>Microsoft Office PowerPoint</Application>
  <PresentationFormat>Widescreen</PresentationFormat>
  <Paragraphs>97</Paragraphs>
  <Slides>13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Baskerville</vt:lpstr>
      <vt:lpstr>Baskerville Old Face</vt:lpstr>
      <vt:lpstr>Calibri</vt:lpstr>
      <vt:lpstr>Gill Sans Light</vt:lpstr>
      <vt:lpstr>Gill Sans Nova</vt:lpstr>
      <vt:lpstr>Gill Sans Nova Light</vt:lpstr>
      <vt:lpstr>Office Theme</vt:lpstr>
      <vt:lpstr>SEXSMITH TRAIN  PROJECT</vt:lpstr>
      <vt:lpstr>Agenda</vt:lpstr>
      <vt:lpstr>Introduction</vt:lpstr>
      <vt:lpstr>Vision, Mission and Value Statements</vt:lpstr>
      <vt:lpstr>Project Phases</vt:lpstr>
      <vt:lpstr>Phase 1</vt:lpstr>
      <vt:lpstr>Phase 2</vt:lpstr>
      <vt:lpstr>Phase 3</vt:lpstr>
      <vt:lpstr>Timeline</vt:lpstr>
      <vt:lpstr>Timeline </vt:lpstr>
      <vt:lpstr>County &amp; Community Benefits</vt:lpstr>
      <vt:lpstr>Summary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SEXSMITH TRAIN  PROJECT</dc:title>
  <dc:creator>Lynda Drysdale-Hancock</dc:creator>
  <cp:lastModifiedBy>Lynda Drysdale-Hancock</cp:lastModifiedBy>
  <cp:revision>4</cp:revision>
  <dcterms:created xsi:type="dcterms:W3CDTF">2023-11-18T20:40:42Z</dcterms:created>
  <dcterms:modified xsi:type="dcterms:W3CDTF">2024-01-31T19:40:41Z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